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4589" r:id="rId1"/>
  </p:sldMasterIdLst>
  <p:notesMasterIdLst>
    <p:notesMasterId r:id="rId3"/>
  </p:notesMasterIdLst>
  <p:sldIdLst>
    <p:sldId id="350" r:id="rId2"/>
  </p:sldIdLst>
  <p:sldSz cx="9144000" cy="6858000" type="screen4x3"/>
  <p:notesSz cx="10234613" cy="7104063"/>
  <p:defaultTextStyle>
    <a:defPPr>
      <a:defRPr lang="he-IL"/>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y" initials="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4D4D4D"/>
    <a:srgbClr val="000000"/>
    <a:srgbClr val="3333FF"/>
    <a:srgbClr val="3333CC"/>
    <a:srgbClr val="4E41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16" autoAdjust="0"/>
    <p:restoredTop sz="74373" autoAdjust="0"/>
  </p:normalViewPr>
  <p:slideViewPr>
    <p:cSldViewPr>
      <p:cViewPr varScale="1">
        <p:scale>
          <a:sx n="56" d="100"/>
          <a:sy n="56" d="100"/>
        </p:scale>
        <p:origin x="1210" y="3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5798502" y="4"/>
            <a:ext cx="4436114" cy="355203"/>
          </a:xfrm>
          <a:prstGeom prst="rect">
            <a:avLst/>
          </a:prstGeom>
          <a:noFill/>
          <a:ln w="9525">
            <a:noFill/>
            <a:miter lim="800000"/>
            <a:headEnd/>
            <a:tailEnd/>
          </a:ln>
          <a:effectLst/>
        </p:spPr>
        <p:txBody>
          <a:bodyPr vert="horz" wrap="square" lIns="91731" tIns="45867" rIns="91731" bIns="45867" numCol="1" anchor="t"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5123" name="Rectangle 3"/>
          <p:cNvSpPr>
            <a:spLocks noGrp="1" noChangeArrowheads="1"/>
          </p:cNvSpPr>
          <p:nvPr>
            <p:ph type="dt" idx="1"/>
          </p:nvPr>
        </p:nvSpPr>
        <p:spPr bwMode="auto">
          <a:xfrm>
            <a:off x="2396" y="4"/>
            <a:ext cx="4436114" cy="355203"/>
          </a:xfrm>
          <a:prstGeom prst="rect">
            <a:avLst/>
          </a:prstGeom>
          <a:noFill/>
          <a:ln w="9525">
            <a:noFill/>
            <a:miter lim="800000"/>
            <a:headEnd/>
            <a:tailEnd/>
          </a:ln>
          <a:effectLst/>
        </p:spPr>
        <p:txBody>
          <a:bodyPr vert="horz" wrap="square" lIns="91731" tIns="45867" rIns="91731" bIns="45867" numCol="1" anchor="t" anchorCtr="0" compatLnSpc="1">
            <a:prstTxWarp prst="textNoShape">
              <a:avLst/>
            </a:prstTxWarp>
          </a:bodyPr>
          <a:lstStyle>
            <a:lvl1pPr algn="l" rtl="1">
              <a:defRPr sz="1200">
                <a:latin typeface="Arial" charset="0"/>
                <a:cs typeface="Arial" charset="0"/>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3346450" y="536575"/>
            <a:ext cx="3544888" cy="26606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025376" y="3373862"/>
            <a:ext cx="8183867" cy="3196829"/>
          </a:xfrm>
          <a:prstGeom prst="rect">
            <a:avLst/>
          </a:prstGeom>
          <a:noFill/>
          <a:ln w="9525">
            <a:noFill/>
            <a:miter lim="800000"/>
            <a:headEnd/>
            <a:tailEnd/>
          </a:ln>
          <a:effectLst/>
        </p:spPr>
        <p:txBody>
          <a:bodyPr vert="horz" wrap="square" lIns="91731" tIns="45867" rIns="91731" bIns="45867" numCol="1" anchor="t" anchorCtr="0" compatLnSpc="1">
            <a:prstTxWarp prst="textNoShape">
              <a:avLst/>
            </a:prstTxWarp>
          </a:bodyPr>
          <a:lstStyle/>
          <a:p>
            <a:pPr lvl="0"/>
            <a:r>
              <a:rPr lang="he-IL" noProof="0"/>
              <a:t>לחץ כדי לערוך סגנונות טקסט של תבנית בסיס</a:t>
            </a:r>
          </a:p>
          <a:p>
            <a:pPr lvl="1"/>
            <a:r>
              <a:rPr lang="he-IL" noProof="0"/>
              <a:t>רמה שנייה</a:t>
            </a:r>
          </a:p>
          <a:p>
            <a:pPr lvl="2"/>
            <a:r>
              <a:rPr lang="he-IL" noProof="0"/>
              <a:t>רמה שלישית</a:t>
            </a:r>
          </a:p>
          <a:p>
            <a:pPr lvl="3"/>
            <a:r>
              <a:rPr lang="he-IL" noProof="0"/>
              <a:t>רמה רביעית</a:t>
            </a:r>
          </a:p>
          <a:p>
            <a:pPr lvl="4"/>
            <a:r>
              <a:rPr lang="he-IL" noProof="0"/>
              <a:t>רמה חמישית</a:t>
            </a:r>
          </a:p>
        </p:txBody>
      </p:sp>
      <p:sp>
        <p:nvSpPr>
          <p:cNvPr id="5126" name="Rectangle 6"/>
          <p:cNvSpPr>
            <a:spLocks noGrp="1" noChangeArrowheads="1"/>
          </p:cNvSpPr>
          <p:nvPr>
            <p:ph type="ftr" sz="quarter" idx="4"/>
          </p:nvPr>
        </p:nvSpPr>
        <p:spPr bwMode="auto">
          <a:xfrm>
            <a:off x="5798502" y="6747724"/>
            <a:ext cx="4436114" cy="355203"/>
          </a:xfrm>
          <a:prstGeom prst="rect">
            <a:avLst/>
          </a:prstGeom>
          <a:noFill/>
          <a:ln w="9525">
            <a:noFill/>
            <a:miter lim="800000"/>
            <a:headEnd/>
            <a:tailEnd/>
          </a:ln>
          <a:effectLst/>
        </p:spPr>
        <p:txBody>
          <a:bodyPr vert="horz" wrap="square" lIns="91731" tIns="45867" rIns="91731" bIns="45867" numCol="1" anchor="b"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2396" y="6747724"/>
            <a:ext cx="4436114" cy="355203"/>
          </a:xfrm>
          <a:prstGeom prst="rect">
            <a:avLst/>
          </a:prstGeom>
          <a:noFill/>
          <a:ln w="9525">
            <a:noFill/>
            <a:miter lim="800000"/>
            <a:headEnd/>
            <a:tailEnd/>
          </a:ln>
          <a:effectLst/>
        </p:spPr>
        <p:txBody>
          <a:bodyPr vert="horz" wrap="square" lIns="91731" tIns="45867" rIns="91731" bIns="45867" numCol="1" anchor="b" anchorCtr="0" compatLnSpc="1">
            <a:prstTxWarp prst="textNoShape">
              <a:avLst/>
            </a:prstTxWarp>
          </a:bodyPr>
          <a:lstStyle>
            <a:lvl1pPr algn="l" rtl="1">
              <a:defRPr sz="1200">
                <a:latin typeface="Arial" charset="0"/>
                <a:cs typeface="Arial" charset="0"/>
              </a:defRPr>
            </a:lvl1pPr>
          </a:lstStyle>
          <a:p>
            <a:pPr>
              <a:defRPr/>
            </a:pPr>
            <a:fld id="{B21009C2-3689-48AE-9787-6E824226FBB2}" type="slidenum">
              <a:rPr lang="he-IL"/>
              <a:pPr>
                <a:defRPr/>
              </a:pPr>
              <a:t>‹#›</a:t>
            </a:fld>
            <a:endParaRPr lang="en-US"/>
          </a:p>
        </p:txBody>
      </p:sp>
    </p:spTree>
    <p:extLst>
      <p:ext uri="{BB962C8B-B14F-4D97-AF65-F5344CB8AC3E}">
        <p14:creationId xmlns:p14="http://schemas.microsoft.com/office/powerpoint/2010/main" val="29041883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D285DE12-1CAA-4049-859B-B92A69E2B767}" type="slidenum">
              <a:rPr lang="he-IL"/>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D510573-722A-4925-B7CE-1AC48EB3AB7F}" type="slidenum">
              <a:rPr lang="he-IL"/>
              <a:pPr>
                <a:defRPr/>
              </a:pPr>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D52C268-0C5E-4ED4-B9EF-5FA2208147B3}" type="slidenum">
              <a:rPr lang="he-IL"/>
              <a:pPr>
                <a:defRPr/>
              </a:pPr>
              <a:t>‹#›</a:t>
            </a:fld>
            <a:endParaRPr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p>
            <a:r>
              <a:rPr lang="he-IL"/>
              <a:t>לחץ כדי לערוך סגנון כותרת של תבנית בסיס</a:t>
            </a:r>
            <a:endParaRPr lang="en-US"/>
          </a:p>
        </p:txBody>
      </p:sp>
      <p:sp>
        <p:nvSpPr>
          <p:cNvPr id="3" name="מציין מיקום תוכן 2"/>
          <p:cNvSpPr>
            <a:spLocks noGrp="1"/>
          </p:cNvSpPr>
          <p:nvPr>
            <p:ph sz="half" idx="1"/>
          </p:nvPr>
        </p:nvSpPr>
        <p:spPr>
          <a:xfrm>
            <a:off x="457200" y="1600200"/>
            <a:ext cx="40386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תוכן 3"/>
          <p:cNvSpPr>
            <a:spLocks noGrp="1"/>
          </p:cNvSpPr>
          <p:nvPr>
            <p:ph sz="quarter" idx="2"/>
          </p:nvPr>
        </p:nvSpPr>
        <p:spPr>
          <a:xfrm>
            <a:off x="4648200" y="1600200"/>
            <a:ext cx="4038600" cy="21859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תוכן 4"/>
          <p:cNvSpPr>
            <a:spLocks noGrp="1"/>
          </p:cNvSpPr>
          <p:nvPr>
            <p:ph sz="quarter" idx="3"/>
          </p:nvPr>
        </p:nvSpPr>
        <p:spPr>
          <a:xfrm>
            <a:off x="4648200" y="3938588"/>
            <a:ext cx="4038600" cy="21875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של תאריך 5"/>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7" name="מציין מיקום של כותרת תחתונה 6"/>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מציין מיקום של מספר שקופית 7"/>
          <p:cNvSpPr>
            <a:spLocks noGrp="1"/>
          </p:cNvSpPr>
          <p:nvPr>
            <p:ph type="sldNum" sz="quarter" idx="12"/>
          </p:nvPr>
        </p:nvSpPr>
        <p:spPr>
          <a:xfrm>
            <a:off x="457200" y="6245225"/>
            <a:ext cx="2133600" cy="476250"/>
          </a:xfrm>
        </p:spPr>
        <p:txBody>
          <a:bodyPr/>
          <a:lstStyle>
            <a:lvl1pPr>
              <a:defRPr/>
            </a:lvl1pPr>
          </a:lstStyle>
          <a:p>
            <a:pPr>
              <a:defRPr/>
            </a:pPr>
            <a:fld id="{BCE42F92-91FC-4230-A6D8-B2DB9EDFAA18}" type="slidenum">
              <a:rPr lang="he-IL"/>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כותרת ו-4 תכנים">
    <p:spTree>
      <p:nvGrpSpPr>
        <p:cNvPr id="1" name=""/>
        <p:cNvGrpSpPr/>
        <p:nvPr/>
      </p:nvGrpSpPr>
      <p:grpSpPr>
        <a:xfrm>
          <a:off x="0" y="0"/>
          <a:ext cx="0" cy="0"/>
          <a:chOff x="0" y="0"/>
          <a:chExt cx="0" cy="0"/>
        </a:xfrm>
      </p:grpSpPr>
      <p:sp>
        <p:nvSpPr>
          <p:cNvPr id="2" name="כותרת 1"/>
          <p:cNvSpPr>
            <a:spLocks noGrp="1"/>
          </p:cNvSpPr>
          <p:nvPr>
            <p:ph type="title" sz="quarter"/>
          </p:nvPr>
        </p:nvSpPr>
        <p:spPr>
          <a:xfrm>
            <a:off x="457200" y="274638"/>
            <a:ext cx="8229600" cy="1143000"/>
          </a:xfrm>
        </p:spPr>
        <p:txBody>
          <a:bodyPr/>
          <a:lstStyle/>
          <a:p>
            <a:r>
              <a:rPr lang="he-IL"/>
              <a:t>לחץ כדי לערוך סגנון כותרת של תבנית בסיס</a:t>
            </a:r>
            <a:endParaRPr lang="en-US"/>
          </a:p>
        </p:txBody>
      </p:sp>
      <p:sp>
        <p:nvSpPr>
          <p:cNvPr id="3" name="מציין מיקום תוכן 2"/>
          <p:cNvSpPr>
            <a:spLocks noGrp="1"/>
          </p:cNvSpPr>
          <p:nvPr>
            <p:ph sz="quarter" idx="1"/>
          </p:nvPr>
        </p:nvSpPr>
        <p:spPr>
          <a:xfrm>
            <a:off x="457200" y="1600200"/>
            <a:ext cx="4038600" cy="21859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תוכן 3"/>
          <p:cNvSpPr>
            <a:spLocks noGrp="1"/>
          </p:cNvSpPr>
          <p:nvPr>
            <p:ph sz="quarter" idx="2"/>
          </p:nvPr>
        </p:nvSpPr>
        <p:spPr>
          <a:xfrm>
            <a:off x="4648200" y="1600200"/>
            <a:ext cx="4038600" cy="21859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תוכן 4"/>
          <p:cNvSpPr>
            <a:spLocks noGrp="1"/>
          </p:cNvSpPr>
          <p:nvPr>
            <p:ph sz="quarter" idx="3"/>
          </p:nvPr>
        </p:nvSpPr>
        <p:spPr>
          <a:xfrm>
            <a:off x="457200" y="3938588"/>
            <a:ext cx="4038600" cy="21875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תוכן 5"/>
          <p:cNvSpPr>
            <a:spLocks noGrp="1"/>
          </p:cNvSpPr>
          <p:nvPr>
            <p:ph sz="quarter" idx="4"/>
          </p:nvPr>
        </p:nvSpPr>
        <p:spPr>
          <a:xfrm>
            <a:off x="4648200" y="3938588"/>
            <a:ext cx="4038600" cy="21875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מציין מיקום של תאריך 6"/>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8" name="מציין מיקום של כותרת תחתונה 7"/>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9" name="מציין מיקום של מספר שקופית 8"/>
          <p:cNvSpPr>
            <a:spLocks noGrp="1"/>
          </p:cNvSpPr>
          <p:nvPr>
            <p:ph type="sldNum" sz="quarter" idx="12"/>
          </p:nvPr>
        </p:nvSpPr>
        <p:spPr>
          <a:xfrm>
            <a:off x="457200" y="6245225"/>
            <a:ext cx="2133600" cy="476250"/>
          </a:xfrm>
        </p:spPr>
        <p:txBody>
          <a:bodyPr/>
          <a:lstStyle>
            <a:lvl1pPr>
              <a:defRPr/>
            </a:lvl1pPr>
          </a:lstStyle>
          <a:p>
            <a:pPr>
              <a:defRPr/>
            </a:pPr>
            <a:fld id="{5EF45D28-783B-4FF5-8FEE-C3C7422C37A1}" type="slidenum">
              <a:rPr lang="he-IL"/>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תוכן">
    <p:spTree>
      <p:nvGrpSpPr>
        <p:cNvPr id="1" name=""/>
        <p:cNvGrpSpPr/>
        <p:nvPr/>
      </p:nvGrpSpPr>
      <p:grpSpPr>
        <a:xfrm>
          <a:off x="0" y="0"/>
          <a:ext cx="0" cy="0"/>
          <a:chOff x="0" y="0"/>
          <a:chExt cx="0" cy="0"/>
        </a:xfrm>
      </p:grpSpPr>
      <p:sp>
        <p:nvSpPr>
          <p:cNvPr id="2" name="מציין מיקום תוכן 1"/>
          <p:cNvSpPr>
            <a:spLocks noGrp="1"/>
          </p:cNvSpPr>
          <p:nvPr>
            <p:ph/>
          </p:nvPr>
        </p:nvSpPr>
        <p:spPr>
          <a:xfrm>
            <a:off x="457200" y="274638"/>
            <a:ext cx="8229600" cy="58515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3" name="מציין מיקום של תאריך 2"/>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4" name="מציין מיקום של כותרת תחתונה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מציין מיקום של מספר שקופית 4"/>
          <p:cNvSpPr>
            <a:spLocks noGrp="1"/>
          </p:cNvSpPr>
          <p:nvPr>
            <p:ph type="sldNum" sz="quarter" idx="12"/>
          </p:nvPr>
        </p:nvSpPr>
        <p:spPr>
          <a:xfrm>
            <a:off x="457200" y="6245225"/>
            <a:ext cx="2133600" cy="476250"/>
          </a:xfrm>
        </p:spPr>
        <p:txBody>
          <a:bodyPr/>
          <a:lstStyle>
            <a:lvl1pPr>
              <a:defRPr/>
            </a:lvl1pPr>
          </a:lstStyle>
          <a:p>
            <a:pPr>
              <a:defRPr/>
            </a:pPr>
            <a:fld id="{EA9476FA-7151-4C9F-A73E-1642A05593FB}"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11FB7A0-9531-47E6-9FA9-0184506F219A}" type="slidenum">
              <a:rPr lang="he-IL"/>
              <a:pPr>
                <a:defRPr/>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7E4E8F-F052-4B84-AFB8-799E45F8D9C3}" type="slidenum">
              <a:rPr lang="he-IL"/>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7E59A62-B066-48F2-AFCE-1F6C62F19A77}" type="slidenum">
              <a:rPr lang="he-IL"/>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06319FF9-8C3A-4D34-98DE-86FE69CD4771}" type="slidenum">
              <a:rPr lang="he-IL"/>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6DCFD6F4-7BA8-4A2A-967B-2A2EADFEAA79}" type="slidenum">
              <a:rPr lang="he-IL"/>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58E92E9-5A2C-47AF-AE1B-046647FCFC91}" type="slidenum">
              <a:rPr lang="he-IL"/>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D4D1499-8112-4B84-8842-B5CA78421221}" type="slidenum">
              <a:rPr lang="he-IL"/>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7020FC6-7FE0-4954-B322-2AAC77060FE7}" type="slidenum">
              <a:rPr lang="he-IL"/>
              <a:pPr>
                <a:defRPr/>
              </a:pPr>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9C84FA0-49C0-4675-A85E-3560AE8371EF}" type="slidenum">
              <a:rPr lang="he-IL"/>
              <a:pPr>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7998" r:id="rId1"/>
    <p:sldLayoutId id="2147487990" r:id="rId2"/>
    <p:sldLayoutId id="2147487999" r:id="rId3"/>
    <p:sldLayoutId id="2147487991" r:id="rId4"/>
    <p:sldLayoutId id="2147487992" r:id="rId5"/>
    <p:sldLayoutId id="2147487993" r:id="rId6"/>
    <p:sldLayoutId id="2147487994" r:id="rId7"/>
    <p:sldLayoutId id="2147487995" r:id="rId8"/>
    <p:sldLayoutId id="2147488000" r:id="rId9"/>
    <p:sldLayoutId id="2147487996" r:id="rId10"/>
    <p:sldLayoutId id="2147487997" r:id="rId11"/>
    <p:sldLayoutId id="2147488001" r:id="rId12"/>
    <p:sldLayoutId id="2147488002" r:id="rId13"/>
    <p:sldLayoutId id="2147488003" r:id="rId14"/>
  </p:sldLayoutIdLst>
  <p:hf hdr="0" ftr="0" dt="0"/>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cs typeface="Arial" pitchFamily="34" charset="0"/>
        </a:defRPr>
      </a:lvl2pPr>
      <a:lvl3pPr algn="l" rtl="1" eaLnBrk="0" fontAlgn="base" hangingPunct="0">
        <a:spcBef>
          <a:spcPct val="0"/>
        </a:spcBef>
        <a:spcAft>
          <a:spcPct val="0"/>
        </a:spcAft>
        <a:defRPr sz="5000">
          <a:solidFill>
            <a:schemeClr val="tx2"/>
          </a:solidFill>
          <a:latin typeface="Calibri" pitchFamily="34" charset="0"/>
          <a:cs typeface="Arial" pitchFamily="34" charset="0"/>
        </a:defRPr>
      </a:lvl3pPr>
      <a:lvl4pPr algn="l" rtl="1" eaLnBrk="0" fontAlgn="base" hangingPunct="0">
        <a:spcBef>
          <a:spcPct val="0"/>
        </a:spcBef>
        <a:spcAft>
          <a:spcPct val="0"/>
        </a:spcAft>
        <a:defRPr sz="5000">
          <a:solidFill>
            <a:schemeClr val="tx2"/>
          </a:solidFill>
          <a:latin typeface="Calibri" pitchFamily="34" charset="0"/>
          <a:cs typeface="Arial" pitchFamily="34" charset="0"/>
        </a:defRPr>
      </a:lvl4pPr>
      <a:lvl5pPr algn="l" rtl="1" eaLnBrk="0" fontAlgn="base" hangingPunct="0">
        <a:spcBef>
          <a:spcPct val="0"/>
        </a:spcBef>
        <a:spcAft>
          <a:spcPct val="0"/>
        </a:spcAft>
        <a:defRPr sz="5000">
          <a:solidFill>
            <a:schemeClr val="tx2"/>
          </a:solidFill>
          <a:latin typeface="Calibri" pitchFamily="34" charset="0"/>
          <a:cs typeface="Arial" pitchFamily="34" charset="0"/>
        </a:defRPr>
      </a:lvl5pPr>
      <a:lvl6pPr marL="457200" algn="l" rtl="1" fontAlgn="base">
        <a:spcBef>
          <a:spcPct val="0"/>
        </a:spcBef>
        <a:spcAft>
          <a:spcPct val="0"/>
        </a:spcAft>
        <a:defRPr sz="5000">
          <a:solidFill>
            <a:schemeClr val="tx2"/>
          </a:solidFill>
          <a:latin typeface="Calibri" pitchFamily="34" charset="0"/>
          <a:cs typeface="Arial" pitchFamily="34" charset="0"/>
        </a:defRPr>
      </a:lvl6pPr>
      <a:lvl7pPr marL="914400" algn="l" rtl="1" fontAlgn="base">
        <a:spcBef>
          <a:spcPct val="0"/>
        </a:spcBef>
        <a:spcAft>
          <a:spcPct val="0"/>
        </a:spcAft>
        <a:defRPr sz="5000">
          <a:solidFill>
            <a:schemeClr val="tx2"/>
          </a:solidFill>
          <a:latin typeface="Calibri" pitchFamily="34" charset="0"/>
          <a:cs typeface="Arial" pitchFamily="34" charset="0"/>
        </a:defRPr>
      </a:lvl7pPr>
      <a:lvl8pPr marL="1371600" algn="l" rtl="1" fontAlgn="base">
        <a:spcBef>
          <a:spcPct val="0"/>
        </a:spcBef>
        <a:spcAft>
          <a:spcPct val="0"/>
        </a:spcAft>
        <a:defRPr sz="5000">
          <a:solidFill>
            <a:schemeClr val="tx2"/>
          </a:solidFill>
          <a:latin typeface="Calibri" pitchFamily="34" charset="0"/>
          <a:cs typeface="Arial" pitchFamily="34" charset="0"/>
        </a:defRPr>
      </a:lvl8pPr>
      <a:lvl9pPr marL="1828800" algn="l" rtl="1" fontAlgn="base">
        <a:spcBef>
          <a:spcPct val="0"/>
        </a:spcBef>
        <a:spcAft>
          <a:spcPct val="0"/>
        </a:spcAft>
        <a:defRPr sz="5000">
          <a:solidFill>
            <a:schemeClr val="tx2"/>
          </a:solidFill>
          <a:latin typeface="Calibri" pitchFamily="34" charset="0"/>
          <a:cs typeface="Arial"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r" rtl="1"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r" rtl="1"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r" rtl="1"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r" rtl="1"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9458" name="כותרת 1"/>
          <p:cNvSpPr>
            <a:spLocks noGrp="1"/>
          </p:cNvSpPr>
          <p:nvPr>
            <p:ph type="title"/>
          </p:nvPr>
        </p:nvSpPr>
        <p:spPr>
          <a:xfrm>
            <a:off x="457200" y="332656"/>
            <a:ext cx="8229600" cy="936625"/>
          </a:xfrm>
        </p:spPr>
        <p:txBody>
          <a:bodyPr/>
          <a:lstStyle/>
          <a:p>
            <a:pPr algn="ctr">
              <a:defRPr/>
            </a:pPr>
            <a:r>
              <a:rPr lang="he-IL" sz="3200" b="1" dirty="0" smtClean="0">
                <a:solidFill>
                  <a:schemeClr val="tx2">
                    <a:tint val="100000"/>
                    <a:shade val="90000"/>
                    <a:satMod val="250000"/>
                    <a:alpha val="100000"/>
                  </a:schemeClr>
                </a:solidFill>
                <a:effectLst>
                  <a:outerShdw blurRad="38100" dist="25400" dir="5400000" algn="tl" rotWithShape="0">
                    <a:srgbClr val="000000">
                      <a:alpha val="43000"/>
                    </a:srgbClr>
                  </a:outerShdw>
                </a:effectLst>
              </a:rPr>
              <a:t>הצהרת מדיניות השקעה לשנת 2022 </a:t>
            </a:r>
            <a:br>
              <a:rPr lang="he-IL" sz="3200" b="1" dirty="0" smtClean="0">
                <a:solidFill>
                  <a:schemeClr val="tx2">
                    <a:tint val="100000"/>
                    <a:shade val="90000"/>
                    <a:satMod val="250000"/>
                    <a:alpha val="100000"/>
                  </a:schemeClr>
                </a:solidFill>
                <a:effectLst>
                  <a:outerShdw blurRad="38100" dist="25400" dir="5400000" algn="tl" rotWithShape="0">
                    <a:srgbClr val="000000">
                      <a:alpha val="43000"/>
                    </a:srgbClr>
                  </a:outerShdw>
                </a:effectLst>
              </a:rPr>
            </a:br>
            <a:r>
              <a:rPr lang="he-IL" sz="3200" b="1" dirty="0" smtClean="0">
                <a:solidFill>
                  <a:schemeClr val="tx2">
                    <a:tint val="100000"/>
                    <a:shade val="90000"/>
                    <a:satMod val="250000"/>
                    <a:alpha val="100000"/>
                  </a:schemeClr>
                </a:solidFill>
                <a:effectLst>
                  <a:outerShdw blurRad="38100" dist="25400" dir="5400000" algn="tl" rotWithShape="0">
                    <a:srgbClr val="000000">
                      <a:alpha val="43000"/>
                    </a:srgbClr>
                  </a:outerShdw>
                </a:effectLst>
              </a:rPr>
              <a:t>מסלול 50-60</a:t>
            </a:r>
            <a:endParaRPr lang="he-IL" sz="3200" dirty="0">
              <a:solidFill>
                <a:schemeClr val="tx2">
                  <a:lumMod val="90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448291891"/>
              </p:ext>
            </p:extLst>
          </p:nvPr>
        </p:nvGraphicFramePr>
        <p:xfrm>
          <a:off x="421258" y="1412775"/>
          <a:ext cx="8229599" cy="4064649"/>
        </p:xfrm>
        <a:graphic>
          <a:graphicData uri="http://schemas.openxmlformats.org/drawingml/2006/table">
            <a:tbl>
              <a:tblPr rtl="1"/>
              <a:tblGrid>
                <a:gridCol w="1704415">
                  <a:extLst>
                    <a:ext uri="{9D8B030D-6E8A-4147-A177-3AD203B41FA5}">
                      <a16:colId xmlns:a16="http://schemas.microsoft.com/office/drawing/2014/main" val="2182136909"/>
                    </a:ext>
                  </a:extLst>
                </a:gridCol>
                <a:gridCol w="1351429">
                  <a:extLst>
                    <a:ext uri="{9D8B030D-6E8A-4147-A177-3AD203B41FA5}">
                      <a16:colId xmlns:a16="http://schemas.microsoft.com/office/drawing/2014/main" val="859693165"/>
                    </a:ext>
                  </a:extLst>
                </a:gridCol>
                <a:gridCol w="1371600">
                  <a:extLst>
                    <a:ext uri="{9D8B030D-6E8A-4147-A177-3AD203B41FA5}">
                      <a16:colId xmlns:a16="http://schemas.microsoft.com/office/drawing/2014/main" val="1579657847"/>
                    </a:ext>
                  </a:extLst>
                </a:gridCol>
                <a:gridCol w="494179">
                  <a:extLst>
                    <a:ext uri="{9D8B030D-6E8A-4147-A177-3AD203B41FA5}">
                      <a16:colId xmlns:a16="http://schemas.microsoft.com/office/drawing/2014/main" val="441575294"/>
                    </a:ext>
                  </a:extLst>
                </a:gridCol>
                <a:gridCol w="1482538">
                  <a:extLst>
                    <a:ext uri="{9D8B030D-6E8A-4147-A177-3AD203B41FA5}">
                      <a16:colId xmlns:a16="http://schemas.microsoft.com/office/drawing/2014/main" val="2458080636"/>
                    </a:ext>
                  </a:extLst>
                </a:gridCol>
                <a:gridCol w="1825438">
                  <a:extLst>
                    <a:ext uri="{9D8B030D-6E8A-4147-A177-3AD203B41FA5}">
                      <a16:colId xmlns:a16="http://schemas.microsoft.com/office/drawing/2014/main" val="3288119828"/>
                    </a:ext>
                  </a:extLst>
                </a:gridCol>
              </a:tblGrid>
              <a:tr h="482593">
                <a:tc>
                  <a:txBody>
                    <a:bodyPr/>
                    <a:lstStyle/>
                    <a:p>
                      <a:pPr algn="ctr" rtl="1" fontAlgn="ctr"/>
                      <a:r>
                        <a:rPr lang="he-IL" sz="1000" b="1" i="0" u="none" strike="noStrike">
                          <a:solidFill>
                            <a:srgbClr val="000000"/>
                          </a:solidFill>
                          <a:effectLst/>
                          <a:latin typeface="Arial" panose="020B0604020202020204" pitchFamily="34" charset="0"/>
                        </a:rPr>
                        <a:t>אפיק השקעה</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000" b="1" i="0" u="none" strike="noStrike" dirty="0">
                          <a:solidFill>
                            <a:srgbClr val="000000"/>
                          </a:solidFill>
                          <a:effectLst/>
                          <a:latin typeface="Arial" panose="020B0604020202020204" pitchFamily="34" charset="0"/>
                        </a:rPr>
                        <a:t>שיעור חשיפה ליום </a:t>
                      </a:r>
                      <a:r>
                        <a:rPr lang="he-IL" sz="1000" b="1" i="0" u="none" strike="noStrike" dirty="0" smtClean="0">
                          <a:solidFill>
                            <a:srgbClr val="000000"/>
                          </a:solidFill>
                          <a:effectLst/>
                          <a:latin typeface="Arial" panose="020B0604020202020204" pitchFamily="34" charset="0"/>
                        </a:rPr>
                        <a:t>30.12.2021</a:t>
                      </a:r>
                      <a:endParaRPr lang="he-IL" sz="1000" b="1"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000" b="1" i="0" u="none" strike="noStrike">
                          <a:solidFill>
                            <a:srgbClr val="000000"/>
                          </a:solidFill>
                          <a:effectLst/>
                          <a:latin typeface="Arial" panose="020B0604020202020204" pitchFamily="34" charset="0"/>
                        </a:rPr>
                        <a:t>שיעור חשיפה רצוי לשנת 2022</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000" b="1" i="0" u="none" strike="noStrike">
                          <a:solidFill>
                            <a:srgbClr val="000000"/>
                          </a:solidFill>
                          <a:effectLst/>
                          <a:latin typeface="Arial" panose="020B0604020202020204" pitchFamily="34" charset="0"/>
                        </a:rPr>
                        <a:t>טווח סטיה</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000" b="1" i="0" u="none" strike="noStrike">
                          <a:solidFill>
                            <a:srgbClr val="000000"/>
                          </a:solidFill>
                          <a:effectLst/>
                          <a:latin typeface="Arial" panose="020B0604020202020204" pitchFamily="34" charset="0"/>
                        </a:rPr>
                        <a:t>גבולות שיעור חשיפה צפויה 2022</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000" b="1" i="0" u="none" strike="noStrike" dirty="0">
                          <a:solidFill>
                            <a:srgbClr val="000000"/>
                          </a:solidFill>
                          <a:effectLst/>
                          <a:latin typeface="Arial" panose="020B0604020202020204" pitchFamily="34" charset="0"/>
                        </a:rPr>
                        <a:t>מדד ייחוס 2022</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659013305"/>
                  </a:ext>
                </a:extLst>
              </a:tr>
              <a:tr h="475041">
                <a:tc>
                  <a:txBody>
                    <a:bodyPr/>
                    <a:lstStyle/>
                    <a:p>
                      <a:pPr algn="ctr" rtl="1" fontAlgn="ctr"/>
                      <a:r>
                        <a:rPr lang="he-IL" sz="1100" b="1" i="0" u="none" strike="noStrike" dirty="0">
                          <a:solidFill>
                            <a:srgbClr val="000000"/>
                          </a:solidFill>
                          <a:effectLst/>
                          <a:latin typeface="Arial" panose="020B0604020202020204" pitchFamily="34" charset="0"/>
                        </a:rPr>
                        <a:t>מניות (</a:t>
                      </a:r>
                      <a:r>
                        <a:rPr lang="he-IL" sz="1100" b="1" i="0" u="none" strike="noStrike" dirty="0" smtClean="0">
                          <a:solidFill>
                            <a:srgbClr val="000000"/>
                          </a:solidFill>
                          <a:effectLst/>
                          <a:latin typeface="Arial" panose="020B0604020202020204" pitchFamily="34" charset="0"/>
                        </a:rPr>
                        <a:t>תעודות </a:t>
                      </a:r>
                      <a:r>
                        <a:rPr lang="he-IL" sz="1100" b="1" i="0" u="none" strike="noStrike" dirty="0">
                          <a:solidFill>
                            <a:srgbClr val="000000"/>
                          </a:solidFill>
                          <a:effectLst/>
                          <a:latin typeface="Arial" panose="020B0604020202020204" pitchFamily="34" charset="0"/>
                        </a:rPr>
                        <a:t>סל, אופציות, קרנות נאמנות)</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smtClean="0">
                          <a:solidFill>
                            <a:srgbClr val="000000"/>
                          </a:solidFill>
                          <a:effectLst/>
                          <a:latin typeface="Arial" panose="020B0604020202020204" pitchFamily="34" charset="0"/>
                        </a:rPr>
                        <a:t>48.93%</a:t>
                      </a:r>
                      <a:endParaRPr lang="he-IL" sz="1100" b="0"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a:solidFill>
                            <a:srgbClr val="000000"/>
                          </a:solidFill>
                          <a:effectLst/>
                          <a:latin typeface="Arial" panose="020B0604020202020204" pitchFamily="34" charset="0"/>
                        </a:rPr>
                        <a:t>47%</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+/-6%</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53% </a:t>
                      </a:r>
                      <a:r>
                        <a:rPr lang="he-IL" sz="1100" b="1" i="0" u="none" strike="noStrike" dirty="0">
                          <a:solidFill>
                            <a:srgbClr val="000000"/>
                          </a:solidFill>
                          <a:effectLst/>
                          <a:latin typeface="Arial" panose="020B0604020202020204" pitchFamily="34" charset="0"/>
                        </a:rPr>
                        <a:t>- </a:t>
                      </a:r>
                      <a:r>
                        <a:rPr lang="he-IL" sz="1100" b="1" i="0" u="none" strike="noStrike" dirty="0" smtClean="0">
                          <a:solidFill>
                            <a:srgbClr val="000000"/>
                          </a:solidFill>
                          <a:effectLst/>
                          <a:latin typeface="Arial" panose="020B0604020202020204" pitchFamily="34" charset="0"/>
                        </a:rPr>
                        <a:t>41%</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100" b="0" i="0" u="none" strike="noStrike" dirty="0">
                          <a:solidFill>
                            <a:srgbClr val="000000"/>
                          </a:solidFill>
                          <a:effectLst/>
                          <a:latin typeface="Arial" panose="020B0604020202020204" pitchFamily="34" charset="0"/>
                        </a:rPr>
                        <a:t>מניות בארץ - ת"א 125 - 40%, מניות בחו"ל - </a:t>
                      </a:r>
                      <a:r>
                        <a:rPr lang="en-US" sz="1100" b="0" i="0" u="none" strike="noStrike" dirty="0">
                          <a:solidFill>
                            <a:srgbClr val="000000"/>
                          </a:solidFill>
                          <a:effectLst/>
                          <a:latin typeface="Arial" panose="020B0604020202020204" pitchFamily="34" charset="0"/>
                        </a:rPr>
                        <a:t>MSCI AC - 60%</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1848577"/>
                  </a:ext>
                </a:extLst>
              </a:tr>
              <a:tr h="475041">
                <a:tc>
                  <a:txBody>
                    <a:bodyPr/>
                    <a:lstStyle/>
                    <a:p>
                      <a:pPr algn="ctr" rtl="1" fontAlgn="ctr"/>
                      <a:r>
                        <a:rPr lang="he-IL" sz="1100" b="1" i="0" u="none" strike="noStrike">
                          <a:solidFill>
                            <a:srgbClr val="000000"/>
                          </a:solidFill>
                          <a:effectLst/>
                          <a:latin typeface="Arial" panose="020B0604020202020204" pitchFamily="34" charset="0"/>
                        </a:rPr>
                        <a:t>אג"ח ממשלתי</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smtClean="0">
                          <a:solidFill>
                            <a:srgbClr val="000000"/>
                          </a:solidFill>
                          <a:effectLst/>
                          <a:latin typeface="Arial" panose="020B0604020202020204" pitchFamily="34" charset="0"/>
                        </a:rPr>
                        <a:t>24.32</a:t>
                      </a:r>
                      <a:r>
                        <a:rPr lang="he-IL" sz="1100" b="0" i="0" u="none" strike="noStrike" dirty="0">
                          <a:solidFill>
                            <a:srgbClr val="000000"/>
                          </a:solidFill>
                          <a:effectLst/>
                          <a:latin typeface="Arial" panose="020B0604020202020204" pitchFamily="34" charset="0"/>
                        </a:rPr>
                        <a:t>%</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a:solidFill>
                            <a:srgbClr val="000000"/>
                          </a:solidFill>
                          <a:effectLst/>
                          <a:latin typeface="Arial" panose="020B0604020202020204" pitchFamily="34" charset="0"/>
                        </a:rPr>
                        <a:t>27%</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32%-22</a:t>
                      </a:r>
                      <a:r>
                        <a:rPr lang="he-IL" sz="1100" b="1" i="0" u="none" strike="noStrike" dirty="0">
                          <a:solidFill>
                            <a:srgbClr val="000000"/>
                          </a:solidFill>
                          <a:effectLst/>
                          <a:latin typeface="Arial" panose="020B0604020202020204" pitchFamily="34" charset="0"/>
                        </a:rPr>
                        <a:t>%</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100" b="0" i="0" u="none" strike="noStrike">
                          <a:solidFill>
                            <a:srgbClr val="000000"/>
                          </a:solidFill>
                          <a:effectLst/>
                          <a:latin typeface="Arial" panose="020B0604020202020204" pitchFamily="34" charset="0"/>
                        </a:rPr>
                        <a:t>ממשלתי צמוד 2-5 - 50%, ממשלתי שקלי 2-5 - 50%</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879361"/>
                  </a:ext>
                </a:extLst>
              </a:tr>
              <a:tr h="475041">
                <a:tc>
                  <a:txBody>
                    <a:bodyPr/>
                    <a:lstStyle/>
                    <a:p>
                      <a:pPr algn="ctr" rtl="1" fontAlgn="ctr"/>
                      <a:r>
                        <a:rPr lang="he-IL" sz="1100" b="1" i="0" u="none" strike="noStrike" dirty="0">
                          <a:solidFill>
                            <a:srgbClr val="000000"/>
                          </a:solidFill>
                          <a:effectLst/>
                          <a:latin typeface="Arial" panose="020B0604020202020204" pitchFamily="34" charset="0"/>
                        </a:rPr>
                        <a:t>אג"ח </a:t>
                      </a:r>
                      <a:r>
                        <a:rPr lang="he-IL" sz="1100" b="1" i="0" u="none" strike="noStrike" dirty="0" err="1" smtClean="0">
                          <a:solidFill>
                            <a:srgbClr val="000000"/>
                          </a:solidFill>
                          <a:effectLst/>
                          <a:latin typeface="Arial" panose="020B0604020202020204" pitchFamily="34" charset="0"/>
                        </a:rPr>
                        <a:t>קונצרני</a:t>
                      </a:r>
                      <a:endParaRPr lang="he-IL" sz="1100" b="1" i="0" u="none" strike="noStrike" dirty="0" smtClean="0">
                        <a:solidFill>
                          <a:srgbClr val="000000"/>
                        </a:solidFill>
                        <a:effectLst/>
                        <a:latin typeface="Arial" panose="020B0604020202020204" pitchFamily="34" charset="0"/>
                      </a:endParaRPr>
                    </a:p>
                    <a:p>
                      <a:pPr algn="ctr" rtl="1" fontAlgn="ctr"/>
                      <a:r>
                        <a:rPr lang="he-IL" sz="1100" b="1" i="0" u="none" strike="noStrike" dirty="0" smtClean="0">
                          <a:solidFill>
                            <a:srgbClr val="000000"/>
                          </a:solidFill>
                          <a:effectLst/>
                          <a:latin typeface="Arial" panose="020B0604020202020204" pitchFamily="34" charset="0"/>
                        </a:rPr>
                        <a:t> </a:t>
                      </a:r>
                      <a:r>
                        <a:rPr lang="he-IL" sz="1100" b="1" i="0" u="none" strike="noStrike" dirty="0">
                          <a:solidFill>
                            <a:srgbClr val="000000"/>
                          </a:solidFill>
                          <a:effectLst/>
                          <a:latin typeface="Arial" panose="020B0604020202020204" pitchFamily="34" charset="0"/>
                        </a:rPr>
                        <a:t>(קרנות נאמנות, תעודות סל)</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smtClean="0">
                          <a:solidFill>
                            <a:srgbClr val="000000"/>
                          </a:solidFill>
                          <a:effectLst/>
                          <a:latin typeface="Arial" panose="020B0604020202020204" pitchFamily="34" charset="0"/>
                        </a:rPr>
                        <a:t>15.13%</a:t>
                      </a:r>
                      <a:endParaRPr lang="he-IL" sz="1100" b="0"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a:solidFill>
                            <a:srgbClr val="000000"/>
                          </a:solidFill>
                          <a:effectLst/>
                          <a:latin typeface="Arial" panose="020B0604020202020204" pitchFamily="34" charset="0"/>
                        </a:rPr>
                        <a:t>18%</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+/-6%</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24%- 12%</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100" b="0" i="0" u="none" strike="noStrike">
                          <a:solidFill>
                            <a:srgbClr val="000000"/>
                          </a:solidFill>
                          <a:effectLst/>
                          <a:latin typeface="Arial" panose="020B0604020202020204" pitchFamily="34" charset="0"/>
                        </a:rPr>
                        <a:t>תל בונד 60 - 50%, תל בונד שקלי 50%, </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7556155"/>
                  </a:ext>
                </a:extLst>
              </a:tr>
              <a:tr h="475041">
                <a:tc>
                  <a:txBody>
                    <a:bodyPr/>
                    <a:lstStyle/>
                    <a:p>
                      <a:pPr algn="ctr" rtl="1" fontAlgn="ctr"/>
                      <a:r>
                        <a:rPr lang="he-IL" sz="1100" b="1" i="0" u="none" strike="noStrike" dirty="0">
                          <a:solidFill>
                            <a:srgbClr val="000000"/>
                          </a:solidFill>
                          <a:effectLst/>
                          <a:latin typeface="Arial" panose="020B0604020202020204" pitchFamily="34" charset="0"/>
                        </a:rPr>
                        <a:t>אחר (קרנות השקעה פרטיות, קרנות נדל"ן, מכשירים מובנים</a:t>
                      </a:r>
                      <a:r>
                        <a:rPr lang="he-IL" sz="1100" b="1" i="0" u="none" strike="noStrike" dirty="0" smtClean="0">
                          <a:solidFill>
                            <a:srgbClr val="000000"/>
                          </a:solidFill>
                          <a:effectLst/>
                          <a:latin typeface="Arial" panose="020B0604020202020204" pitchFamily="34" charset="0"/>
                        </a:rPr>
                        <a:t>)</a:t>
                      </a:r>
                      <a:endParaRPr lang="he-IL" sz="1100" b="1"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smtClean="0">
                          <a:solidFill>
                            <a:srgbClr val="000000"/>
                          </a:solidFill>
                          <a:effectLst/>
                          <a:latin typeface="Arial" panose="020B0604020202020204" pitchFamily="34" charset="0"/>
                        </a:rPr>
                        <a:t>5.38%</a:t>
                      </a:r>
                      <a:endParaRPr lang="he-IL" sz="1100" b="0"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10%</a:t>
                      </a:r>
                      <a:r>
                        <a:rPr lang="he-IL" sz="1100" b="1" i="0" u="none" strike="noStrike" baseline="0" dirty="0" smtClean="0">
                          <a:solidFill>
                            <a:srgbClr val="000000"/>
                          </a:solidFill>
                          <a:effectLst/>
                          <a:latin typeface="Arial" panose="020B0604020202020204" pitchFamily="34" charset="0"/>
                        </a:rPr>
                        <a:t> -0</a:t>
                      </a:r>
                      <a:r>
                        <a:rPr lang="he-IL" sz="1100" b="1" i="0" u="none" strike="noStrike" dirty="0" smtClean="0">
                          <a:solidFill>
                            <a:srgbClr val="000000"/>
                          </a:solidFill>
                          <a:effectLst/>
                          <a:latin typeface="Arial" panose="020B0604020202020204" pitchFamily="34" charset="0"/>
                        </a:rPr>
                        <a:t>%</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MSCI AC - 50% Bloomberg US corporate 1-5 bond index - 50%</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65850"/>
                  </a:ext>
                </a:extLst>
              </a:tr>
              <a:tr h="237520">
                <a:tc>
                  <a:txBody>
                    <a:bodyPr/>
                    <a:lstStyle/>
                    <a:p>
                      <a:pPr algn="ctr" rtl="1" fontAlgn="ctr"/>
                      <a:r>
                        <a:rPr lang="he-IL" sz="1100" b="1" i="0" u="none" strike="noStrike" dirty="0">
                          <a:solidFill>
                            <a:srgbClr val="000000"/>
                          </a:solidFill>
                          <a:effectLst/>
                          <a:latin typeface="Arial" panose="020B0604020202020204" pitchFamily="34" charset="0"/>
                        </a:rPr>
                        <a:t>עו"ש </a:t>
                      </a:r>
                      <a:r>
                        <a:rPr lang="he-IL" sz="1100" b="1" i="0" u="none" strike="noStrike" dirty="0" err="1">
                          <a:solidFill>
                            <a:srgbClr val="000000"/>
                          </a:solidFill>
                          <a:effectLst/>
                          <a:latin typeface="Arial" panose="020B0604020202020204" pitchFamily="34" charset="0"/>
                        </a:rPr>
                        <a:t>פר"י</a:t>
                      </a:r>
                      <a:r>
                        <a:rPr lang="he-IL" sz="1100" b="1" i="0" u="none" strike="noStrike" dirty="0">
                          <a:solidFill>
                            <a:srgbClr val="000000"/>
                          </a:solidFill>
                          <a:effectLst/>
                          <a:latin typeface="Arial" panose="020B0604020202020204" pitchFamily="34" charset="0"/>
                        </a:rPr>
                        <a:t> </a:t>
                      </a:r>
                      <a:r>
                        <a:rPr lang="he-IL" sz="1100" b="1" i="0" u="none" strike="noStrike" dirty="0" err="1" smtClean="0">
                          <a:solidFill>
                            <a:srgbClr val="000000"/>
                          </a:solidFill>
                          <a:effectLst/>
                          <a:latin typeface="Arial" panose="020B0604020202020204" pitchFamily="34" charset="0"/>
                        </a:rPr>
                        <a:t>פק"מ</a:t>
                      </a:r>
                      <a:endParaRPr lang="he-IL" sz="1100" b="1"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smtClean="0">
                          <a:solidFill>
                            <a:srgbClr val="000000"/>
                          </a:solidFill>
                          <a:effectLst/>
                          <a:latin typeface="Arial" panose="020B0604020202020204" pitchFamily="34" charset="0"/>
                        </a:rPr>
                        <a:t>6.24%</a:t>
                      </a:r>
                      <a:endParaRPr lang="he-IL" sz="1100" b="0"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a:solidFill>
                            <a:srgbClr val="000000"/>
                          </a:solidFill>
                          <a:effectLst/>
                          <a:latin typeface="Arial" panose="020B0604020202020204" pitchFamily="34" charset="0"/>
                        </a:rPr>
                        <a:t>3%</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8% </a:t>
                      </a:r>
                      <a:r>
                        <a:rPr lang="he-IL" sz="1100" b="1" i="0" u="none" strike="noStrike" dirty="0">
                          <a:solidFill>
                            <a:srgbClr val="000000"/>
                          </a:solidFill>
                          <a:effectLst/>
                          <a:latin typeface="Arial" panose="020B0604020202020204" pitchFamily="34" charset="0"/>
                        </a:rPr>
                        <a:t>- </a:t>
                      </a:r>
                      <a:r>
                        <a:rPr lang="he-IL" sz="1100" b="1" i="0" u="none" strike="noStrike" dirty="0" smtClean="0">
                          <a:solidFill>
                            <a:srgbClr val="000000"/>
                          </a:solidFill>
                          <a:effectLst/>
                          <a:latin typeface="Arial" panose="020B0604020202020204" pitchFamily="34" charset="0"/>
                        </a:rPr>
                        <a:t>0%</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100" b="0" i="0" u="none" strike="noStrike">
                          <a:solidFill>
                            <a:srgbClr val="000000"/>
                          </a:solidFill>
                          <a:effectLst/>
                          <a:latin typeface="Arial" panose="020B0604020202020204" pitchFamily="34" charset="0"/>
                        </a:rPr>
                        <a:t>ריבית בנק ישראל</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3817432"/>
                  </a:ext>
                </a:extLst>
              </a:tr>
              <a:tr h="237520">
                <a:tc>
                  <a:txBody>
                    <a:bodyPr/>
                    <a:lstStyle/>
                    <a:p>
                      <a:pPr algn="ctr" rtl="1" fontAlgn="ctr"/>
                      <a:r>
                        <a:rPr lang="he-IL" sz="1100" b="1" i="0" u="none" strike="noStrike">
                          <a:solidFill>
                            <a:srgbClr val="000000"/>
                          </a:solidFill>
                          <a:effectLst/>
                          <a:latin typeface="Arial" panose="020B0604020202020204" pitchFamily="34" charset="0"/>
                        </a:rPr>
                        <a:t>סה"כ</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a:solidFill>
                            <a:srgbClr val="000000"/>
                          </a:solidFill>
                          <a:effectLst/>
                          <a:latin typeface="Arial" panose="020B0604020202020204" pitchFamily="34" charset="0"/>
                        </a:rPr>
                        <a:t>100%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a:solidFill>
                            <a:srgbClr val="000000"/>
                          </a:solidFill>
                          <a:effectLst/>
                          <a:latin typeface="Arial" panose="020B0604020202020204" pitchFamily="34" charset="0"/>
                        </a:rPr>
                        <a:t>100%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7617234"/>
                  </a:ext>
                </a:extLst>
              </a:tr>
              <a:tr h="245073">
                <a:tc>
                  <a:txBody>
                    <a:bodyPr/>
                    <a:lstStyle/>
                    <a:p>
                      <a:pPr algn="ctr" rtl="1" fontAlgn="ctr"/>
                      <a:r>
                        <a:rPr lang="he-IL" sz="1100" b="1" i="0" u="none" strike="noStrike">
                          <a:solidFill>
                            <a:srgbClr val="000000"/>
                          </a:solidFill>
                          <a:effectLst/>
                          <a:latin typeface="Arial" panose="020B0604020202020204" pitchFamily="34" charset="0"/>
                        </a:rPr>
                        <a:t>חשיפה למט"ח</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smtClean="0">
                          <a:solidFill>
                            <a:srgbClr val="000000"/>
                          </a:solidFill>
                          <a:effectLst/>
                          <a:latin typeface="Arial" panose="020B0604020202020204" pitchFamily="34" charset="0"/>
                        </a:rPr>
                        <a:t>18.7%</a:t>
                      </a:r>
                      <a:endParaRPr lang="he-IL" sz="1100" b="0"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a:solidFill>
                            <a:srgbClr val="000000"/>
                          </a:solidFill>
                          <a:effectLst/>
                          <a:latin typeface="Arial" panose="020B0604020202020204" pitchFamily="34" charset="0"/>
                        </a:rPr>
                        <a:t>15%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a:solidFill>
                            <a:srgbClr val="000000"/>
                          </a:solidFill>
                          <a:effectLst/>
                          <a:latin typeface="Arial" panose="020B0604020202020204" pitchFamily="34" charset="0"/>
                        </a:rPr>
                        <a:t>+/-6%</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1" i="0" u="none" strike="noStrike" dirty="0" smtClean="0">
                          <a:solidFill>
                            <a:srgbClr val="000000"/>
                          </a:solidFill>
                          <a:effectLst/>
                          <a:latin typeface="Arial" panose="020B0604020202020204" pitchFamily="34" charset="0"/>
                        </a:rPr>
                        <a:t>21% </a:t>
                      </a:r>
                      <a:r>
                        <a:rPr lang="he-IL" sz="1100" b="1" i="0" u="none" strike="noStrike" dirty="0">
                          <a:solidFill>
                            <a:srgbClr val="000000"/>
                          </a:solidFill>
                          <a:effectLst/>
                          <a:latin typeface="Arial" panose="020B0604020202020204" pitchFamily="34" charset="0"/>
                        </a:rPr>
                        <a:t>- </a:t>
                      </a:r>
                      <a:r>
                        <a:rPr lang="he-IL" sz="1100" b="1" i="0" u="none" strike="noStrike" dirty="0" smtClean="0">
                          <a:solidFill>
                            <a:srgbClr val="000000"/>
                          </a:solidFill>
                          <a:effectLst/>
                          <a:latin typeface="Arial" panose="020B0604020202020204" pitchFamily="34" charset="0"/>
                        </a:rPr>
                        <a:t>9%</a:t>
                      </a:r>
                      <a:endParaRPr lang="he-IL" sz="11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100" b="0" i="0" u="none" strike="noStrike" dirty="0">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0009869"/>
                  </a:ext>
                </a:extLst>
              </a:tr>
              <a:tr h="237520">
                <a:tc>
                  <a:txBody>
                    <a:bodyPr/>
                    <a:lstStyle/>
                    <a:p>
                      <a:pPr algn="l" rtl="0" fontAlgn="b"/>
                      <a:r>
                        <a:rPr lang="he-IL" sz="900" b="0" i="0" u="none" strike="noStrike">
                          <a:solidFill>
                            <a:srgbClr val="000000"/>
                          </a:solidFill>
                          <a:effectLst/>
                          <a:latin typeface="Arial" panose="020B0604020202020204" pitchFamily="34" charset="0"/>
                        </a:rPr>
                        <a:t> </a:t>
                      </a:r>
                    </a:p>
                  </a:txBody>
                  <a:tcPr marL="4322" marR="4322" marT="4322"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90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90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90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90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b"/>
                      <a:r>
                        <a:rPr lang="he-IL" sz="900" b="0" i="0" u="none" strike="noStrike" dirty="0">
                          <a:solidFill>
                            <a:srgbClr val="000000"/>
                          </a:solidFill>
                          <a:effectLst/>
                          <a:latin typeface="Arial" panose="020B0604020202020204" pitchFamily="34" charset="0"/>
                        </a:rPr>
                        <a:t> </a:t>
                      </a:r>
                    </a:p>
                  </a:txBody>
                  <a:tcPr marL="4322" marR="4322" marT="4322"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22726633"/>
                  </a:ext>
                </a:extLst>
              </a:tr>
              <a:tr h="692058">
                <a:tc gridSpan="6">
                  <a:txBody>
                    <a:bodyPr/>
                    <a:lstStyle/>
                    <a:p>
                      <a:pPr algn="r" rtl="1" fontAlgn="t"/>
                      <a:r>
                        <a:rPr lang="he-IL" sz="900" b="1" i="0" u="none" strike="noStrike" dirty="0">
                          <a:solidFill>
                            <a:srgbClr val="000000"/>
                          </a:solidFill>
                          <a:effectLst/>
                          <a:latin typeface="Arial" panose="020B0604020202020204" pitchFamily="34" charset="0"/>
                        </a:rPr>
                        <a:t>החברה באמצעות מנהל תיקים אינפיניטי ניהול תיקים בארץ ובעולם בע"מ, האמון על ניהול ההשקעות (להלן: "מנהל ההשקעות") שואפת לקביעת סטנדרטים התנהגותיים גבוהים ונורמות של ממשל תאגידי בשוק ההון אשר יבטיחו שפעולותיהן של החברות בשוק תעלה בקנה אחד עם האינטרסים של בעלי המניות מהציבור ומחזיקי אגרות החוב, ובמקרים המתאימים גם עם האינטרסים של בעלי העניין מהקהילה בכללותה.</a:t>
                      </a:r>
                    </a:p>
                  </a:txBody>
                  <a:tcPr marL="4322" marR="4322" marT="43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2468799606"/>
                  </a:ext>
                </a:extLst>
              </a:tr>
            </a:tbl>
          </a:graphicData>
        </a:graphic>
      </p:graphicFrame>
    </p:spTree>
    <p:extLst>
      <p:ext uri="{BB962C8B-B14F-4D97-AF65-F5344CB8AC3E}">
        <p14:creationId xmlns:p14="http://schemas.microsoft.com/office/powerpoint/2010/main" val="3456102966"/>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60420</TotalTime>
  <Words>268</Words>
  <Application>Microsoft Office PowerPoint</Application>
  <PresentationFormat>On-screen Show (4:3)</PresentationFormat>
  <Paragraphs>53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Constantia</vt:lpstr>
      <vt:lpstr>David</vt:lpstr>
      <vt:lpstr>Wingdings 2</vt:lpstr>
      <vt:lpstr>Flow</vt:lpstr>
      <vt:lpstr>הצהרת מדיניות השקעה לשנת 2022  מסלול 50-60</vt:lpstr>
    </vt:vector>
  </TitlesOfParts>
  <Company>ELAL Israel Airlines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ועדת השקעות</dc:title>
  <dc:creator>Administrator</dc:creator>
  <cp:lastModifiedBy>Office2</cp:lastModifiedBy>
  <cp:revision>4118</cp:revision>
  <cp:lastPrinted>2020-10-07T11:24:45Z</cp:lastPrinted>
  <dcterms:created xsi:type="dcterms:W3CDTF">2008-09-04T08:05:33Z</dcterms:created>
  <dcterms:modified xsi:type="dcterms:W3CDTF">2022-01-10T13:23:22Z</dcterms:modified>
</cp:coreProperties>
</file>